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91" r:id="rId3"/>
    <p:sldId id="374" r:id="rId4"/>
    <p:sldId id="384" r:id="rId5"/>
    <p:sldId id="371" r:id="rId6"/>
    <p:sldId id="370" r:id="rId7"/>
    <p:sldId id="372" r:id="rId8"/>
    <p:sldId id="342" r:id="rId9"/>
    <p:sldId id="299" r:id="rId10"/>
    <p:sldId id="373" r:id="rId11"/>
    <p:sldId id="350" r:id="rId12"/>
    <p:sldId id="301" r:id="rId13"/>
    <p:sldId id="35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4B7FD-EF9F-4EAB-8115-CD4BBF16614C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D6E1-D381-48A2-A7DC-820F5DFBC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19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F09DD7F0-1055-1A1A-A699-715D0A074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3B2A28-050A-47E5-A183-3A271C657BED}" type="slidenum">
              <a:rPr lang="fr-FR" altLang="fr-FR" sz="1200" smtClean="0"/>
              <a:pPr/>
              <a:t>1</a:t>
            </a:fld>
            <a:endParaRPr lang="fr-FR" altLang="fr-FR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B493A7A-A302-BD4B-0E45-727F265C1B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8E1DBEC-D506-91BA-01D0-0366F09E7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C41D5B7-1857-0FB9-99A5-C20100C8C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0ED646-C132-4EC0-9A70-80B5F13BB01B}" type="slidenum">
              <a:rPr lang="fr-FR" altLang="fr-FR" sz="1200" smtClean="0"/>
              <a:pPr/>
              <a:t>8</a:t>
            </a:fld>
            <a:endParaRPr lang="fr-FR" altLang="fr-FR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1BB9B32-111A-C2F8-F6FC-4AA7566F3E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B5AB6816-3678-CD9B-EB60-63212398D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A1AF3C4-ABFB-B192-8987-757D0D080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641383-BEF4-4CCF-A1B1-46C824376F79}" type="slidenum">
              <a:rPr lang="fr-FR" altLang="fr-FR" sz="1200" smtClean="0"/>
              <a:pPr/>
              <a:t>9</a:t>
            </a:fld>
            <a:endParaRPr lang="fr-FR" altLang="fr-FR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F15F67D-1CC7-4959-B8F1-12C74F06D7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B6623881-F3BE-13C8-2A66-7875AAB8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20BC68E2-4C23-5727-0320-61C78A2D6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B8F9CD-8939-490E-AD52-BEE6559BD53C}" type="slidenum">
              <a:rPr lang="fr-FR" altLang="fr-FR" sz="1200" smtClean="0"/>
              <a:pPr/>
              <a:t>12</a:t>
            </a:fld>
            <a:endParaRPr lang="fr-FR" altLang="fr-FR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555E117-4AE2-C832-5D87-F2AEBEC159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EA68995-F63B-7BBD-93C5-7C2362DB5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01694-FCDE-AFF9-63D8-B97B90560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0F32A5-D0EB-4BFD-F27A-874227E1F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F14322-79B8-35F2-C726-8BCD65FC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027354-8AF0-A67B-BFC7-373FFA95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C8EFD6-EBDC-8088-DA32-2CA16A93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59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B9A3C-7385-8A6B-FF02-D1105A0A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8AA352-0820-5BF8-8659-6407C417F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1FA697-D62C-1D54-8DC2-FBCB0A24D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549D69-6441-2513-B1BA-DD1E3D1B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4615CC-4398-72BA-E563-F1C3F097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39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215ABA-7058-975C-D011-9E0F4CFB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E93AC5-08AC-8C00-A385-10EC3365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F76D1-DE35-9771-CC44-DAFF1D45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064DC9-357F-CF94-CCB5-D7041DF1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260905-1135-8195-81DC-FD85F575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5DFFC-BB16-1228-BF75-7121C612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B971A-E21E-AB97-2BEE-71CFA5AE6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6D8C41-F0BA-BDE1-9B0C-2F1A04C6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ECF51-9E60-6F45-00EF-6E4C14A6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6E941F-185E-B344-20C8-C8EEAD30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7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D2FA8-0F1A-C73C-6862-BB3F3D5D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FD6529-0450-3C18-8554-3038A5D0C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223D0-2414-3C70-979C-936D7F9A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07324-99CE-C14E-DE0B-708D21DE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6B653A-2E60-87C3-98E8-39E79B7D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71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92CB2-AF90-70F1-4277-F63A183D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A228D5-DF70-311F-29A0-6511504E2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9CFB35-9518-C599-0E69-4B7FCEF2B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A4CA85-3BCC-F371-2A32-73F7B1D2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A52F7E-0F47-8556-517E-DFFE3276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B6318E-6241-5FF2-25D4-AE782575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3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B0BDD-03FB-6A26-9ED2-769AB825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C21B27-BDA9-8DD7-253D-C226FB6C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DC02F-1BD1-9968-89B1-34DA6206C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313D29-292F-2BDE-FD02-CFB859D09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C7CA28-7F41-CBD1-4B36-DF5CDA621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128863-72C9-8E30-B658-A23315C9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6DEB57-BD2C-CDD0-4FF3-DB108FED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4F38B2-232F-94FF-AB4C-E99275570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07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C7F3A-78E7-2F4B-DCE6-03EC3D54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32D673-13C9-C7BC-98B4-4A02E03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51EE30-599E-ED4C-5B99-9D43549B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588D05-EB41-36D2-43B0-C1DE50B4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07A1324-0C92-9CCB-CCFF-D1547D2E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A14459-5CDE-5FF2-7DD0-35F9F83E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5178AE-8F60-28F3-B2DE-F1257D5B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08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058C4-D30A-59EB-7085-35104584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293E0-A84A-9B56-AB0C-51EE564B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3417AD-ABC3-B262-8261-FD9C87D1F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D40115-1638-D8C0-5FEC-1B22CC82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EFA763-363B-2BB2-B8F7-77DF0283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5EAB47-98FC-11BA-6B18-864F682D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93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BCB23-F43B-92C3-008D-CAB186B8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1BC800-ED5E-D865-2E31-6F520E58D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37A236-C865-EAE8-D475-A0B47AE33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7C9511-9E76-6F4B-4FD3-AB476947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3BCFE6-52CC-F53F-C616-D789C9DD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4E4C52-4FC0-C3CD-4E7F-82147F50E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95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29F3ED-5AF8-FB32-815A-8BDD895E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CF90CB-D7B0-8F71-9C27-9665CA441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2BD8F-3E7E-BBBF-B743-6D921BA6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727DF-A5AB-43FC-8978-CEF0D3EE3F6F}" type="datetimeFigureOut">
              <a:rPr lang="fr-FR" smtClean="0"/>
              <a:t>09/09/2023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4CE91E-1CC6-4992-7B9F-664A52D76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E23CBC-69A2-5EAE-A617-33A087AA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C766-0118-4C59-AB94-C64BC6A7FF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r&#233;seau/r&#233;seaux%20morin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informations.developpement-durable.gouv.fr/geostandard-reseaux-d-adduction-d-eau-potable-et-d-a3478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data.grdf.fr/explore/?sort=modified" TargetMode="External"/><Relationship Id="rId2" Type="http://schemas.openxmlformats.org/officeDocument/2006/relationships/hyperlink" Target="https://erdf.opendatasoft.com/explore/dataset/reseau-hta/map/?location=13,45.82555,-0.7493&amp;basemap=jawg.stree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informations.developpement-durable.gouv.fr/geostandard-reseaux-d-adduction-d-eau-potable-et-d-a3478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ed.com/pole-ville/sig/gestion_reseau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9C721B6-A7CB-9849-46E6-F66095E673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30DAB58-EE70-F8DD-D49F-C91B4D3FD35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774825" y="818797"/>
            <a:ext cx="8207375" cy="4967288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lIns="92075" tIns="46038" rIns="92075" bIns="46038" rtlCol="0">
            <a:normAutofit fontScale="92500" lnSpcReduction="10000"/>
          </a:bodyPr>
          <a:lstStyle/>
          <a:p>
            <a:pPr marL="285750" indent="-285750" defTabSz="762000">
              <a:spcBef>
                <a:spcPct val="30000"/>
              </a:spcBef>
            </a:pPr>
            <a:r>
              <a:rPr lang="fr-FR" altLang="fr-FR" b="1" i="1" dirty="0">
                <a:latin typeface="Arial" panose="020B0604020202020204" pitchFamily="34" charset="0"/>
                <a:hlinkClick r:id="rId3" action="ppaction://hlinkpres?slideindex=1&amp;slidetitle="/>
              </a:rPr>
              <a:t>Réseaux</a:t>
            </a:r>
            <a:r>
              <a:rPr lang="fr-FR" altLang="fr-FR" b="1" i="1" dirty="0">
                <a:latin typeface="Arial" panose="020B0604020202020204" pitchFamily="34" charset="0"/>
              </a:rPr>
              <a:t> :</a:t>
            </a:r>
          </a:p>
          <a:p>
            <a:pPr lvl="1" algn="r" defTabSz="762000">
              <a:spcBef>
                <a:spcPct val="30000"/>
              </a:spcBef>
            </a:pPr>
            <a:r>
              <a:rPr lang="fr-FR" altLang="fr-FR" b="1" i="1" dirty="0">
                <a:latin typeface="Arial" panose="020B0604020202020204" pitchFamily="34" charset="0"/>
              </a:rPr>
              <a:t>ENEDIS - GDF - TELECOM - assainissement - eau potable - éclairage public - </a:t>
            </a:r>
            <a:r>
              <a:rPr lang="fr-FR" altLang="fr-FR" b="1" i="1" dirty="0" err="1">
                <a:latin typeface="Arial" panose="020B0604020202020204" pitchFamily="34" charset="0"/>
              </a:rPr>
              <a:t>cables</a:t>
            </a:r>
            <a:r>
              <a:rPr lang="fr-FR" altLang="fr-FR" b="1" i="1" dirty="0">
                <a:latin typeface="Arial" panose="020B0604020202020204" pitchFamily="34" charset="0"/>
              </a:rPr>
              <a:t> - fibre…</a:t>
            </a:r>
          </a:p>
          <a:p>
            <a:pPr lvl="1" defTabSz="762000">
              <a:spcBef>
                <a:spcPct val="30000"/>
              </a:spcBef>
            </a:pPr>
            <a:r>
              <a:rPr lang="fr-FR" altLang="fr-FR" b="1" i="1" dirty="0">
                <a:latin typeface="Arial" panose="020B0604020202020204" pitchFamily="34" charset="0"/>
              </a:rPr>
              <a:t>Les communes :</a:t>
            </a:r>
            <a:r>
              <a:rPr lang="fr-FR" altLang="fr-FR" b="1" dirty="0">
                <a:latin typeface="Arial" panose="020B0604020202020204" pitchFamily="34" charset="0"/>
              </a:rPr>
              <a:t> veulent savoir où passent les réseaux (dans quelle rue, desserte des parcelles…)</a:t>
            </a:r>
          </a:p>
          <a:p>
            <a:pPr lvl="1" defTabSz="762000">
              <a:spcBef>
                <a:spcPct val="30000"/>
              </a:spcBef>
            </a:pPr>
            <a:r>
              <a:rPr lang="fr-FR" altLang="fr-FR" b="1" i="1" dirty="0">
                <a:latin typeface="Arial" panose="020B0604020202020204" pitchFamily="34" charset="0"/>
              </a:rPr>
              <a:t>Les gestionnaires</a:t>
            </a:r>
            <a:r>
              <a:rPr lang="fr-FR" altLang="fr-FR" b="1" dirty="0">
                <a:latin typeface="Arial" panose="020B0604020202020204" pitchFamily="34" charset="0"/>
              </a:rPr>
              <a:t> (concessionnaires) veulent la position du réseau (40 à 60cm près) et stockent des informations techniques sur le réseau.</a:t>
            </a:r>
            <a:r>
              <a:rPr lang="fr-FR" altLang="fr-FR" sz="1800" b="1" dirty="0">
                <a:latin typeface="Arial" panose="020B0604020202020204" pitchFamily="34" charset="0"/>
              </a:rPr>
              <a:t> </a:t>
            </a:r>
            <a:r>
              <a:rPr lang="fr-FR" altLang="fr-FR" b="1" dirty="0">
                <a:latin typeface="Arial" panose="020B0604020202020204" pitchFamily="34" charset="0"/>
              </a:rPr>
              <a:t>Et veulent faire un suivi du réseau (Accès, entretien, outils de fonctionnement)</a:t>
            </a:r>
          </a:p>
          <a:p>
            <a:pPr lvl="1" defTabSz="762000">
              <a:spcBef>
                <a:spcPct val="30000"/>
              </a:spcBef>
            </a:pPr>
            <a:r>
              <a:rPr lang="fr-FR" altLang="fr-FR" b="1" dirty="0">
                <a:latin typeface="Arial" panose="020B0604020202020204" pitchFamily="34" charset="0"/>
              </a:rPr>
              <a:t>Standard RAEPA </a:t>
            </a:r>
            <a:r>
              <a:rPr lang="fr-FR" alt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géostandard</a:t>
            </a: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RAEPA (Réseaux d’adduction d’eau potable et d’assainissement), </a:t>
            </a:r>
            <a:r>
              <a:rPr lang="fr-FR" alt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géostandard</a:t>
            </a:r>
            <a:r>
              <a:rPr lang="fr-FR" alt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validé par COVADIS et destiné à faciliter les échanges de données entre les acteurs (collectivités, délégataires, usagers) des services publics de distribution d’eau potable, d’assainissement collectif et d’évacuation des eaux pluviales.</a:t>
            </a:r>
          </a:p>
          <a:p>
            <a:pPr lvl="1" defTabSz="762000">
              <a:spcBef>
                <a:spcPct val="30000"/>
              </a:spcBef>
            </a:pPr>
            <a:r>
              <a:rPr lang="fr-FR" altLang="fr-FR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http://www.geoinformations.developpement-durable.gouv.fr/geostandard-reseaux-d-adduction-d-eau-potable-et-d-a3478.html</a:t>
            </a:r>
            <a:endParaRPr lang="fr-FR" alt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762000">
              <a:spcBef>
                <a:spcPct val="30000"/>
              </a:spcBef>
            </a:pPr>
            <a:endParaRPr lang="fr-FR" alt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762000">
              <a:spcBef>
                <a:spcPct val="30000"/>
              </a:spcBef>
            </a:pPr>
            <a:endParaRPr lang="fr-FR" altLang="fr-FR" sz="1800" b="1" dirty="0">
              <a:latin typeface="Arial" panose="020B0604020202020204" pitchFamily="34" charset="0"/>
            </a:endParaRPr>
          </a:p>
        </p:txBody>
      </p:sp>
      <p:sp>
        <p:nvSpPr>
          <p:cNvPr id="47108" name="Espace réservé du numéro de diapositive 1">
            <a:extLst>
              <a:ext uri="{FF2B5EF4-FFF2-40B4-BE49-F238E27FC236}">
                <a16:creationId xmlns:a16="http://schemas.microsoft.com/office/drawing/2014/main" id="{E74E2E2F-0D85-83EB-5155-B7196E4F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735A48-C02F-4290-B832-D27995C9820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>
            <a:extLst>
              <a:ext uri="{FF2B5EF4-FFF2-40B4-BE49-F238E27FC236}">
                <a16:creationId xmlns:a16="http://schemas.microsoft.com/office/drawing/2014/main" id="{D7E56A9C-C43A-F3E3-FCE5-ACAC16871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59395" name="Picture 2" descr="http://www.esrifrance.fr/sig2005/communications2005/siig/Images/giris_650.jpg">
            <a:extLst>
              <a:ext uri="{FF2B5EF4-FFF2-40B4-BE49-F238E27FC236}">
                <a16:creationId xmlns:a16="http://schemas.microsoft.com/office/drawing/2014/main" id="{1AD51D74-7306-EFCF-2D34-0D5E8564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33364"/>
            <a:ext cx="9378950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Espace réservé du numéro de diapositive 1">
            <a:extLst>
              <a:ext uri="{FF2B5EF4-FFF2-40B4-BE49-F238E27FC236}">
                <a16:creationId xmlns:a16="http://schemas.microsoft.com/office/drawing/2014/main" id="{D7BA3BAE-1A00-72DE-0066-D6485F50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A57124-8C2B-4FCE-B739-EC21107BD6C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05A2955-66C0-7A49-4F36-7F1E579AD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B0465C1-238D-94C6-30B9-9FB5D44C1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0420" name="Picture 4" descr="cond_eau">
            <a:extLst>
              <a:ext uri="{FF2B5EF4-FFF2-40B4-BE49-F238E27FC236}">
                <a16:creationId xmlns:a16="http://schemas.microsoft.com/office/drawing/2014/main" id="{DDCCB5B9-BE5A-FC2A-1826-CD5D98A1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33376"/>
            <a:ext cx="8208962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Espace réservé du numéro de diapositive 1">
            <a:extLst>
              <a:ext uri="{FF2B5EF4-FFF2-40B4-BE49-F238E27FC236}">
                <a16:creationId xmlns:a16="http://schemas.microsoft.com/office/drawing/2014/main" id="{3B5DC769-9022-6BAE-71FB-CA18796D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C83F87-E525-49F0-8F75-25D890BEDA0C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7FB1C93-8D91-8A03-3765-BA731F311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1443" name="Picture 3" descr="DCP_0262">
            <a:extLst>
              <a:ext uri="{FF2B5EF4-FFF2-40B4-BE49-F238E27FC236}">
                <a16:creationId xmlns:a16="http://schemas.microsoft.com/office/drawing/2014/main" id="{A6C06A55-15FC-C7BC-BAE9-494407EA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266E6C-4527-6014-46AB-0AC9487B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413" y="6307138"/>
            <a:ext cx="665162" cy="37465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61445" name="Espace réservé du numéro de diapositive 1">
            <a:extLst>
              <a:ext uri="{FF2B5EF4-FFF2-40B4-BE49-F238E27FC236}">
                <a16:creationId xmlns:a16="http://schemas.microsoft.com/office/drawing/2014/main" id="{0FA50B0E-7E58-B08B-4EE4-F715B6B1B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80A572-DCB0-4DC5-A2B6-BD96948C00B7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re 1">
            <a:extLst>
              <a:ext uri="{FF2B5EF4-FFF2-40B4-BE49-F238E27FC236}">
                <a16:creationId xmlns:a16="http://schemas.microsoft.com/office/drawing/2014/main" id="{A959B51E-6842-B846-E72C-707F9488E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63491" name="Picture 2" descr="http://www.sieds.fr/IMG/png/De_nombreuses_fontionnalites.png">
            <a:extLst>
              <a:ext uri="{FF2B5EF4-FFF2-40B4-BE49-F238E27FC236}">
                <a16:creationId xmlns:a16="http://schemas.microsoft.com/office/drawing/2014/main" id="{B3FC7580-88B6-46AF-C259-8500EF4C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36588"/>
            <a:ext cx="7620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Espace réservé du numéro de diapositive 1">
            <a:extLst>
              <a:ext uri="{FF2B5EF4-FFF2-40B4-BE49-F238E27FC236}">
                <a16:creationId xmlns:a16="http://schemas.microsoft.com/office/drawing/2014/main" id="{F68BD764-DF6B-3EE9-2B2C-9B4B19A1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A3536B-0816-4861-B394-8692B0DFC8A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>
            <a:extLst>
              <a:ext uri="{FF2B5EF4-FFF2-40B4-BE49-F238E27FC236}">
                <a16:creationId xmlns:a16="http://schemas.microsoft.com/office/drawing/2014/main" id="{C6843789-2644-E3B2-C5D2-69F31DE31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49155" name="Espace réservé du contenu 2">
            <a:extLst>
              <a:ext uri="{FF2B5EF4-FFF2-40B4-BE49-F238E27FC236}">
                <a16:creationId xmlns:a16="http://schemas.microsoft.com/office/drawing/2014/main" id="{48D4DEC3-30C4-0311-6433-BDA76AF647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>
                <a:hlinkClick r:id="rId2"/>
              </a:rPr>
              <a:t>https://erdf.opendatasoft.com/explore/dataset/reseau-hta/map/?location=13,45.82555,-0.7493&amp;basemap=jawg.streets</a:t>
            </a:r>
            <a:endParaRPr lang="fr-FR" altLang="fr-FR"/>
          </a:p>
          <a:p>
            <a:endParaRPr lang="fr-FR" altLang="fr-FR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1800">
                <a:solidFill>
                  <a:srgbClr val="222222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OPEN DATA GRDF</a:t>
            </a:r>
            <a:endParaRPr lang="fr-FR" altLang="fr-F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altLang="fr-FR" sz="1800" u="sng">
                <a:solidFill>
                  <a:srgbClr val="0563C1"/>
                </a:solidFill>
                <a:latin typeface="Arial" panose="020B0604020202020204" pitchFamily="34" charset="0"/>
                <a:cs typeface="Calibri" panose="020F0502020204030204" pitchFamily="34" charset="0"/>
                <a:hlinkClick r:id="rId3"/>
              </a:rPr>
              <a:t>https://opendata.grdf.fr/explore/?sort=modified</a:t>
            </a:r>
            <a:endParaRPr lang="fr-FR" altLang="fr-FR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altLang="fr-FR"/>
          </a:p>
        </p:txBody>
      </p:sp>
      <p:sp>
        <p:nvSpPr>
          <p:cNvPr id="49156" name="Espace réservé du numéro de diapositive 3">
            <a:extLst>
              <a:ext uri="{FF2B5EF4-FFF2-40B4-BE49-F238E27FC236}">
                <a16:creationId xmlns:a16="http://schemas.microsoft.com/office/drawing/2014/main" id="{198C979A-074B-E3BF-736F-FC78A3244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89362D-B720-4F26-854B-16E9AF9AD8B9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>
            <a:extLst>
              <a:ext uri="{FF2B5EF4-FFF2-40B4-BE49-F238E27FC236}">
                <a16:creationId xmlns:a16="http://schemas.microsoft.com/office/drawing/2014/main" id="{03680665-D264-CDD1-1F5B-F64CF2BFA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3 Classes de précision</a:t>
            </a:r>
          </a:p>
        </p:txBody>
      </p:sp>
      <p:pic>
        <p:nvPicPr>
          <p:cNvPr id="50179" name="Picture 2">
            <a:extLst>
              <a:ext uri="{FF2B5EF4-FFF2-40B4-BE49-F238E27FC236}">
                <a16:creationId xmlns:a16="http://schemas.microsoft.com/office/drawing/2014/main" id="{689D7FF9-6AD6-475D-5B19-CB176FC5D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773238"/>
            <a:ext cx="8743950" cy="3536950"/>
          </a:xfrm>
          <a:noFill/>
        </p:spPr>
      </p:pic>
      <p:sp>
        <p:nvSpPr>
          <p:cNvPr id="50180" name="Espace réservé du numéro de diapositive 3">
            <a:extLst>
              <a:ext uri="{FF2B5EF4-FFF2-40B4-BE49-F238E27FC236}">
                <a16:creationId xmlns:a16="http://schemas.microsoft.com/office/drawing/2014/main" id="{2AD3B2C3-7784-1599-612F-CED383DE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BA8F3A-4325-4021-BDF5-350BFCD7692F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/>
          </a:p>
        </p:txBody>
      </p:sp>
      <p:sp>
        <p:nvSpPr>
          <p:cNvPr id="50181" name="ZoneTexte 4">
            <a:extLst>
              <a:ext uri="{FF2B5EF4-FFF2-40B4-BE49-F238E27FC236}">
                <a16:creationId xmlns:a16="http://schemas.microsoft.com/office/drawing/2014/main" id="{44BFA868-065D-2BE9-BA88-87030295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732463"/>
            <a:ext cx="909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Ces réseaux doivent être reportés sur le meilleur levé régulier disponible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>
            <a:extLst>
              <a:ext uri="{FF2B5EF4-FFF2-40B4-BE49-F238E27FC236}">
                <a16:creationId xmlns:a16="http://schemas.microsoft.com/office/drawing/2014/main" id="{59D5FA7D-A023-1368-EC3C-3A2A27193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Standard RAEPA</a:t>
            </a:r>
          </a:p>
        </p:txBody>
      </p:sp>
      <p:sp>
        <p:nvSpPr>
          <p:cNvPr id="51203" name="Espace réservé du contenu 2">
            <a:extLst>
              <a:ext uri="{FF2B5EF4-FFF2-40B4-BE49-F238E27FC236}">
                <a16:creationId xmlns:a16="http://schemas.microsoft.com/office/drawing/2014/main" id="{0226BF88-B393-8C20-FC0A-0F12C74CD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Géostandard RAEPA (Réseaux d’adduction d’eau potable et d’assainissement), géostandard validé par COVADIS et destiné à faciliter les échanges de données entre les acteurs (collectivités, délégataires, usagers) des services publics de distribution d’eau potable, d’assainissement collectif et d’évacuation des eaux pluviales.</a:t>
            </a:r>
          </a:p>
          <a:p>
            <a:r>
              <a:rPr lang="fr-FR" altLang="fr-FR" sz="18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http://www.geoinformations.developpement-durable.gouv.fr/geostandard-reseaux-d-adduction-d-eau-potable-et-d-a3478.html</a:t>
            </a:r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altLang="fr-FR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4" name="Espace réservé du numéro de diapositive 3">
            <a:extLst>
              <a:ext uri="{FF2B5EF4-FFF2-40B4-BE49-F238E27FC236}">
                <a16:creationId xmlns:a16="http://schemas.microsoft.com/office/drawing/2014/main" id="{6F935665-4174-F608-8601-BD17F9158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2AEEA8-5270-402F-9069-02685DE02FC1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>
            <a:extLst>
              <a:ext uri="{FF2B5EF4-FFF2-40B4-BE49-F238E27FC236}">
                <a16:creationId xmlns:a16="http://schemas.microsoft.com/office/drawing/2014/main" id="{41919E4D-DC19-88C6-E9B7-029BCEA90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476250"/>
            <a:ext cx="7772400" cy="1143000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r>
              <a:rPr lang="fr-FR" altLang="fr-FR"/>
              <a:t>Obligation de déclarer les projets de travaux : décret DT - DICT</a:t>
            </a:r>
          </a:p>
        </p:txBody>
      </p:sp>
      <p:sp>
        <p:nvSpPr>
          <p:cNvPr id="31747" name="Espace réservé du contenu 2">
            <a:extLst>
              <a:ext uri="{FF2B5EF4-FFF2-40B4-BE49-F238E27FC236}">
                <a16:creationId xmlns:a16="http://schemas.microsoft.com/office/drawing/2014/main" id="{CC32AACE-E0E4-D77B-42B1-66C78DF47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/>
              <a:t>Décret </a:t>
            </a:r>
            <a:r>
              <a:rPr lang="fr-FR" altLang="fr-FR"/>
              <a:t>juillet 2012… </a:t>
            </a:r>
            <a:r>
              <a:rPr lang="fr-FR" altLang="fr-FR" dirty="0"/>
              <a:t>2018 : </a:t>
            </a:r>
            <a:r>
              <a:rPr lang="fr-FR" dirty="0"/>
              <a:t>encadre la préparation et l'exécution des travaux effectués à proximité des réseaux de transport et de distribution.</a:t>
            </a:r>
          </a:p>
          <a:p>
            <a:pPr>
              <a:defRPr/>
            </a:pPr>
            <a:r>
              <a:rPr lang="fr-FR" altLang="fr-FR" dirty="0"/>
              <a:t>Obligation de déclarer les projets de travaux</a:t>
            </a:r>
          </a:p>
          <a:p>
            <a:pPr marL="0" indent="0">
              <a:buNone/>
              <a:defRPr/>
            </a:pPr>
            <a:r>
              <a:rPr lang="fr-FR" altLang="fr-FR" dirty="0"/>
              <a:t>	Sur une plateforme (guichet unique)</a:t>
            </a:r>
          </a:p>
          <a:p>
            <a:pPr marL="0" indent="0">
              <a:buNone/>
              <a:defRPr/>
            </a:pPr>
            <a:r>
              <a:rPr lang="fr-FR" altLang="fr-FR" dirty="0"/>
              <a:t>Notion de classes de précision </a:t>
            </a:r>
            <a:r>
              <a:rPr lang="fr-FR" altLang="fr-FR" sz="1400" i="1" dirty="0"/>
              <a:t>file:///C:/Users/fpouget/Downloads/Arr%C3%AAt%C3%A9_du_15_f%C3%A9vrier_2012_version_consolid%C3%A9e_au_20130701.pdf</a:t>
            </a:r>
            <a:endParaRPr lang="fr-FR" altLang="fr-FR" i="1" dirty="0"/>
          </a:p>
        </p:txBody>
      </p:sp>
      <p:sp>
        <p:nvSpPr>
          <p:cNvPr id="52228" name="Espace réservé du numéro de diapositive 1">
            <a:extLst>
              <a:ext uri="{FF2B5EF4-FFF2-40B4-BE49-F238E27FC236}">
                <a16:creationId xmlns:a16="http://schemas.microsoft.com/office/drawing/2014/main" id="{3E3EE552-D7E3-364A-2DEF-3974D127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02DB0C-473E-4943-B7A7-1C2E8064829B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>
            <a:extLst>
              <a:ext uri="{FF2B5EF4-FFF2-40B4-BE49-F238E27FC236}">
                <a16:creationId xmlns:a16="http://schemas.microsoft.com/office/drawing/2014/main" id="{6CC06C80-86E6-AEE9-E70B-C6C0E920E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3251" name="Espace réservé du contenu 2">
            <a:extLst>
              <a:ext uri="{FF2B5EF4-FFF2-40B4-BE49-F238E27FC236}">
                <a16:creationId xmlns:a16="http://schemas.microsoft.com/office/drawing/2014/main" id="{5813C0CC-2F66-2A0B-E926-6A6FE213A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BC4991AD-EF70-ABEB-ACBA-D18179D43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526"/>
            <a:ext cx="7993062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Espace réservé du numéro de diapositive 1">
            <a:extLst>
              <a:ext uri="{FF2B5EF4-FFF2-40B4-BE49-F238E27FC236}">
                <a16:creationId xmlns:a16="http://schemas.microsoft.com/office/drawing/2014/main" id="{384A12E6-0045-6ACC-4054-07FDAB5D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7EEBAB-36A9-4F96-9E07-8FF888DDAF3C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>
            <a:extLst>
              <a:ext uri="{FF2B5EF4-FFF2-40B4-BE49-F238E27FC236}">
                <a16:creationId xmlns:a16="http://schemas.microsoft.com/office/drawing/2014/main" id="{FF683F70-9982-DA63-4A01-6D9A01825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4275" name="Espace réservé du contenu 2">
            <a:extLst>
              <a:ext uri="{FF2B5EF4-FFF2-40B4-BE49-F238E27FC236}">
                <a16:creationId xmlns:a16="http://schemas.microsoft.com/office/drawing/2014/main" id="{FA737193-3950-D4FF-2A19-3F12B8BC2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41A40303-39B5-0A33-C459-21659766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33376"/>
            <a:ext cx="8315325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Espace réservé du numéro de diapositive 1">
            <a:extLst>
              <a:ext uri="{FF2B5EF4-FFF2-40B4-BE49-F238E27FC236}">
                <a16:creationId xmlns:a16="http://schemas.microsoft.com/office/drawing/2014/main" id="{0C6128C6-CE55-C420-EA39-0EFBF072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4D756-4472-4311-BB3D-7B25B4794A6A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83BAE340-F2C0-B31A-F687-9ED08547D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3" y="773114"/>
            <a:ext cx="7772400" cy="54752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b="1" i="1"/>
              <a:t>Gestion de réseaux</a:t>
            </a:r>
          </a:p>
          <a:p>
            <a:pPr>
              <a:lnSpc>
                <a:spcPct val="80000"/>
              </a:lnSpc>
            </a:pPr>
            <a:r>
              <a:rPr lang="fr-FR" altLang="fr-FR" sz="1800" b="1"/>
              <a:t>Les gestionnaires de réseaux : les SIG</a:t>
            </a:r>
            <a:r>
              <a:rPr lang="fr-FR" altLang="fr-FR" sz="1800"/>
              <a:t> </a:t>
            </a:r>
            <a:r>
              <a:rPr lang="fr-FR" altLang="fr-FR" sz="1800" b="1"/>
              <a:t>remplacent avantageusement les plans papiers</a:t>
            </a:r>
            <a:r>
              <a:rPr lang="fr-FR" altLang="fr-FR" sz="1800"/>
              <a:t> traditionnels.</a:t>
            </a:r>
          </a:p>
          <a:p>
            <a:pPr lvl="1">
              <a:lnSpc>
                <a:spcPct val="80000"/>
              </a:lnSpc>
            </a:pPr>
            <a:r>
              <a:rPr lang="fr-FR" altLang="fr-FR" sz="1600"/>
              <a:t> </a:t>
            </a:r>
            <a:r>
              <a:rPr lang="fr-FR" altLang="fr-FR" sz="1600" b="1"/>
              <a:t>vision globale</a:t>
            </a:r>
          </a:p>
          <a:p>
            <a:pPr lvl="1">
              <a:lnSpc>
                <a:spcPct val="80000"/>
              </a:lnSpc>
            </a:pPr>
            <a:r>
              <a:rPr lang="fr-FR" altLang="fr-FR" sz="1600" b="1"/>
              <a:t>gestion courante</a:t>
            </a:r>
            <a:r>
              <a:rPr lang="fr-FR" altLang="fr-FR" sz="1600"/>
              <a:t> </a:t>
            </a:r>
          </a:p>
          <a:p>
            <a:pPr lvl="1">
              <a:lnSpc>
                <a:spcPct val="80000"/>
              </a:lnSpc>
            </a:pPr>
            <a:r>
              <a:rPr lang="fr-FR" altLang="fr-FR" sz="1600" b="1"/>
              <a:t>planifier une extension du réseau</a:t>
            </a:r>
            <a:r>
              <a:rPr lang="fr-FR" altLang="fr-FR" sz="16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b="1" i="1"/>
              <a:t>Conception</a:t>
            </a:r>
          </a:p>
          <a:p>
            <a:pPr>
              <a:lnSpc>
                <a:spcPct val="80000"/>
              </a:lnSpc>
            </a:pPr>
            <a:r>
              <a:rPr lang="fr-FR" altLang="fr-FR" sz="1800"/>
              <a:t>Les gestionnaires de </a:t>
            </a:r>
            <a:r>
              <a:rPr lang="fr-FR" altLang="fr-FR" sz="1800" b="1"/>
              <a:t>réseau d'assainissement </a:t>
            </a:r>
            <a:r>
              <a:rPr lang="fr-FR" altLang="fr-FR" sz="1800"/>
              <a:t>ou </a:t>
            </a:r>
            <a:r>
              <a:rPr lang="fr-FR" altLang="fr-FR" sz="1800" b="1"/>
              <a:t>d'adduction d'eau</a:t>
            </a:r>
            <a:r>
              <a:rPr lang="fr-FR" altLang="fr-FR" sz="1800"/>
              <a:t> pourront </a:t>
            </a:r>
            <a:r>
              <a:rPr lang="fr-FR" altLang="fr-FR" sz="1800" b="1"/>
              <a:t>planifier au mieux le déploiement de leur réseau</a:t>
            </a:r>
            <a:r>
              <a:rPr lang="fr-FR" altLang="fr-FR" sz="1800"/>
              <a:t> en calculant le </a:t>
            </a:r>
            <a:r>
              <a:rPr lang="fr-FR" altLang="fr-FR" sz="1800" b="1"/>
              <a:t>nombre de clients potentiels</a:t>
            </a:r>
            <a:r>
              <a:rPr lang="fr-FR" altLang="fr-FR" sz="1800"/>
              <a:t> en fonction du </a:t>
            </a:r>
            <a:r>
              <a:rPr lang="fr-FR" altLang="fr-FR" sz="1800" b="1"/>
              <a:t>coût de déploiement du réseau</a:t>
            </a:r>
            <a:r>
              <a:rPr lang="fr-FR" altLang="fr-FR" sz="1800"/>
              <a:t> (donc de la distance installée). Ces simulations permettent aussi de calculer au plus juste les </a:t>
            </a:r>
            <a:r>
              <a:rPr lang="fr-FR" altLang="fr-FR" sz="1800" b="1"/>
              <a:t>débits</a:t>
            </a:r>
            <a:r>
              <a:rPr lang="fr-FR" altLang="fr-FR" sz="1800"/>
              <a:t> à prévoir la capacité des conduits nécessaire.</a:t>
            </a:r>
            <a:endParaRPr lang="fr-FR" altLang="fr-FR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fr-FR" altLang="fr-FR" sz="1800" b="1" i="1"/>
              <a:t>Exploitation</a:t>
            </a:r>
          </a:p>
          <a:p>
            <a:pPr>
              <a:lnSpc>
                <a:spcPct val="80000"/>
              </a:lnSpc>
            </a:pPr>
            <a:r>
              <a:rPr lang="fr-FR" altLang="fr-FR" sz="1800" b="1"/>
              <a:t>Gestion des opérations de maintenance</a:t>
            </a:r>
          </a:p>
          <a:p>
            <a:pPr>
              <a:lnSpc>
                <a:spcPct val="80000"/>
              </a:lnSpc>
            </a:pPr>
            <a:r>
              <a:rPr lang="fr-FR" altLang="fr-FR" sz="1800"/>
              <a:t>La </a:t>
            </a:r>
            <a:r>
              <a:rPr lang="fr-FR" altLang="fr-FR" sz="1800" b="1"/>
              <a:t>base de données</a:t>
            </a:r>
            <a:r>
              <a:rPr lang="fr-FR" altLang="fr-FR" sz="1800"/>
              <a:t> associé permet de fournir immédiatement des informations sur les éléments à vérifier et leurs caractéristiques.</a:t>
            </a:r>
          </a:p>
          <a:p>
            <a:pPr>
              <a:lnSpc>
                <a:spcPct val="80000"/>
              </a:lnSpc>
            </a:pPr>
            <a:r>
              <a:rPr lang="fr-FR" altLang="fr-FR" sz="1800"/>
              <a:t>En cas de défaillance d'un élément il est ainsi aisé de le localiser et de connaître ses caractéristiques, l'opération de </a:t>
            </a:r>
            <a:r>
              <a:rPr lang="fr-FR" altLang="fr-FR" sz="1800" b="1"/>
              <a:t>dépannage</a:t>
            </a:r>
            <a:r>
              <a:rPr lang="fr-FR" altLang="fr-FR" sz="1800"/>
              <a:t> s'en trouve grandement facilitée.</a:t>
            </a:r>
          </a:p>
          <a:p>
            <a:pPr>
              <a:lnSpc>
                <a:spcPct val="80000"/>
              </a:lnSpc>
            </a:pPr>
            <a:endParaRPr lang="fr-FR" altLang="fr-FR" sz="1800"/>
          </a:p>
          <a:p>
            <a:pPr>
              <a:lnSpc>
                <a:spcPct val="80000"/>
              </a:lnSpc>
            </a:pPr>
            <a:r>
              <a:rPr lang="fr-FR" altLang="fr-FR" sz="1800"/>
              <a:t>Exemples SIG et réseaux d’eau  </a:t>
            </a:r>
            <a:r>
              <a:rPr lang="fr-FR" altLang="fr-FR" sz="1800">
                <a:hlinkClick r:id="rId3"/>
              </a:rPr>
              <a:t>http://www.isted.com/pole-ville/sig/gestion_reseau.pdf</a:t>
            </a:r>
            <a:endParaRPr lang="fr-FR" altLang="fr-FR" sz="1800"/>
          </a:p>
        </p:txBody>
      </p:sp>
      <p:sp>
        <p:nvSpPr>
          <p:cNvPr id="55299" name="Espace réservé du numéro de diapositive 1">
            <a:extLst>
              <a:ext uri="{FF2B5EF4-FFF2-40B4-BE49-F238E27FC236}">
                <a16:creationId xmlns:a16="http://schemas.microsoft.com/office/drawing/2014/main" id="{0A391D50-6BEB-3D0F-A131-53AF9914D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752C0D-8A4F-432A-B030-9118CC95A071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2F9D98A-B73A-FC19-B645-7469E787C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7347" name="Espace réservé du numéro de diapositive 1">
            <a:extLst>
              <a:ext uri="{FF2B5EF4-FFF2-40B4-BE49-F238E27FC236}">
                <a16:creationId xmlns:a16="http://schemas.microsoft.com/office/drawing/2014/main" id="{E8CB02ED-BCE4-947B-3E6D-CF4BAC92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08487B-7E9F-4F74-93E2-5E484A023652}" type="slidenum">
              <a:rPr lang="fr-FR" altLang="fr-F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/>
          </a:p>
        </p:txBody>
      </p:sp>
      <p:pic>
        <p:nvPicPr>
          <p:cNvPr id="57348" name="Image 2">
            <a:extLst>
              <a:ext uri="{FF2B5EF4-FFF2-40B4-BE49-F238E27FC236}">
                <a16:creationId xmlns:a16="http://schemas.microsoft.com/office/drawing/2014/main" id="{E0A5E29C-F951-9230-A157-1EEBD4091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60351"/>
            <a:ext cx="791845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547</Words>
  <Application>Microsoft Office PowerPoint</Application>
  <PresentationFormat>Grand écran</PresentationFormat>
  <Paragraphs>51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 </vt:lpstr>
      <vt:lpstr>Présentation PowerPoint</vt:lpstr>
      <vt:lpstr>3 Classes de précision</vt:lpstr>
      <vt:lpstr>Standard RAEPA</vt:lpstr>
      <vt:lpstr>Obligation de déclarer les projets de travaux : décret DT - DICT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Frederic Pouget</dc:creator>
  <cp:lastModifiedBy>Frederic Pouget</cp:lastModifiedBy>
  <cp:revision>1</cp:revision>
  <dcterms:created xsi:type="dcterms:W3CDTF">2023-09-09T15:16:05Z</dcterms:created>
  <dcterms:modified xsi:type="dcterms:W3CDTF">2023-09-09T15:17:10Z</dcterms:modified>
</cp:coreProperties>
</file>